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4" r:id="rId6"/>
    <p:sldId id="273" r:id="rId7"/>
    <p:sldId id="265" r:id="rId8"/>
    <p:sldId id="274" r:id="rId9"/>
    <p:sldId id="272" r:id="rId10"/>
    <p:sldId id="270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6" autoAdjust="0"/>
    <p:restoredTop sz="94660"/>
  </p:normalViewPr>
  <p:slideViewPr>
    <p:cSldViewPr>
      <p:cViewPr varScale="1">
        <p:scale>
          <a:sx n="85" d="100"/>
          <a:sy n="85" d="100"/>
        </p:scale>
        <p:origin x="1238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0000">
              <a:schemeClr val="tx2"/>
            </a:gs>
            <a:gs pos="31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15iRVvEmI0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age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Greeks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romans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59632" y="1412776"/>
            <a:ext cx="6400800" cy="1752600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060848"/>
            <a:ext cx="4593964" cy="3855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-4142"/>
            <a:ext cx="2880320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notes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Explain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terms</a:t>
            </a:r>
            <a:r>
              <a:rPr lang="nl-NL" dirty="0" smtClean="0">
                <a:solidFill>
                  <a:schemeClr val="bg1"/>
                </a:solidFill>
              </a:rPr>
              <a:t>!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2880320" y="188640"/>
            <a:ext cx="6156176" cy="666936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The question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How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local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organized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Athens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Sparta?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Athens: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National Assembly -&gt;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Judges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, 10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generals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council of 500</a:t>
            </a:r>
            <a:endParaRPr lang="nl-N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/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citizens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over 18</a:t>
            </a:r>
          </a:p>
          <a:p>
            <a:pPr marL="285750" indent="-285750"/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Decide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on war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peace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/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Conclude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Alliances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/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Approve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reject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bills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/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May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use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ostracism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”</a:t>
            </a:r>
          </a:p>
          <a:p>
            <a:pPr marL="285750" indent="-285750"/>
            <a:endParaRPr lang="nl-N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Sparta:</a:t>
            </a:r>
          </a:p>
          <a:p>
            <a:pPr marL="0" indent="0"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2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kings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-&gt; lead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army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fleet</a:t>
            </a:r>
            <a:endParaRPr lang="nl-NL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National Assembly -&gt; council of elders (28p)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day-to-day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(5p)</a:t>
            </a:r>
            <a:endParaRPr lang="nl-N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/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men over 30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done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military training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service</a:t>
            </a:r>
          </a:p>
          <a:p>
            <a:pPr marL="285750" indent="-285750"/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Decide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on war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peace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/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Conclude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Alliances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/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Approve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reject</a:t>
            </a:r>
            <a:r>
              <a:rPr lang="nl-NL" sz="24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>
                <a:solidFill>
                  <a:schemeClr val="accent3">
                    <a:lumMod val="50000"/>
                  </a:schemeClr>
                </a:solidFill>
              </a:rPr>
              <a:t>bills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/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92177" y="1417638"/>
            <a:ext cx="5794623" cy="4708525"/>
          </a:xfrm>
        </p:spPr>
        <p:txBody>
          <a:bodyPr/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Monique\Dropbox\HRO\Jaar 2\Stage jaar 2\south-park-s13e07c02-morning-announcements-16x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6752" y="2784160"/>
            <a:ext cx="5400600" cy="3034796"/>
          </a:xfrm>
          <a:prstGeom prst="rect">
            <a:avLst/>
          </a:prstGeom>
          <a:noFill/>
        </p:spPr>
      </p:pic>
      <p:sp>
        <p:nvSpPr>
          <p:cNvPr id="7" name="Tekstvak 6"/>
          <p:cNvSpPr txBox="1"/>
          <p:nvPr/>
        </p:nvSpPr>
        <p:spPr>
          <a:xfrm>
            <a:off x="179512" y="5872410"/>
            <a:ext cx="291663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2.3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Make </a:t>
            </a:r>
            <a:r>
              <a:rPr lang="nl-NL" dirty="0" err="1" smtClean="0"/>
              <a:t>Questions</a:t>
            </a:r>
            <a:endParaRPr lang="nl-NL" dirty="0" smtClean="0"/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11857" y="1279301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Explain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terms</a:t>
            </a:r>
            <a:r>
              <a:rPr lang="nl-NL" dirty="0" smtClean="0">
                <a:solidFill>
                  <a:schemeClr val="bg1"/>
                </a:solidFill>
              </a:rPr>
              <a:t>!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3185284" y="3148882"/>
            <a:ext cx="2916632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/>
              <a:t>Homework</a:t>
            </a:r>
            <a:r>
              <a:rPr lang="nl-NL" b="1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Read and </a:t>
            </a:r>
            <a:r>
              <a:rPr lang="nl-NL" dirty="0" err="1" smtClean="0"/>
              <a:t>Learn</a:t>
            </a:r>
            <a:r>
              <a:rPr lang="nl-NL" dirty="0" smtClean="0"/>
              <a:t> </a:t>
            </a:r>
            <a:r>
              <a:rPr lang="nl-NL" dirty="0" err="1" smtClean="0"/>
              <a:t>Chapter</a:t>
            </a:r>
            <a:r>
              <a:rPr lang="nl-NL" dirty="0" smtClean="0"/>
              <a:t> 2.3</a:t>
            </a:r>
          </a:p>
          <a:p>
            <a:pPr>
              <a:buFont typeface="Arial" pitchFamily="34" charset="0"/>
              <a:buChar char="•"/>
            </a:pPr>
            <a:r>
              <a:rPr lang="nl-NL" dirty="0" smtClean="0"/>
              <a:t> Make </a:t>
            </a:r>
            <a:r>
              <a:rPr lang="nl-NL" dirty="0" err="1" smtClean="0"/>
              <a:t>Questions</a:t>
            </a:r>
            <a:endParaRPr lang="nl-NL" dirty="0" smtClean="0"/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059832" y="1916833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Next week: The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Gods</a:t>
            </a:r>
            <a:endParaRPr lang="nl-NL" sz="24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11857" y="1279301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Explain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terms</a:t>
            </a:r>
            <a:r>
              <a:rPr lang="nl-NL" dirty="0" smtClean="0">
                <a:solidFill>
                  <a:schemeClr val="bg1"/>
                </a:solidFill>
              </a:rPr>
              <a:t>!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pPr algn="l"/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Plan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Explain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nl-NL" sz="1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nl-NL" sz="1800" b="0" i="0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terms</a:t>
            </a:r>
            <a:r>
              <a:rPr kumimoji="0" lang="nl-NL" sz="18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8640"/>
            <a:ext cx="3219450" cy="17430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915816" y="2060848"/>
            <a:ext cx="62281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Welcome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Magister</a:t>
            </a:r>
          </a:p>
          <a:p>
            <a:r>
              <a:rPr lang="nl-NL" b="1" i="1" dirty="0" err="1" smtClean="0">
                <a:solidFill>
                  <a:schemeClr val="accent3">
                    <a:lumMod val="50000"/>
                  </a:schemeClr>
                </a:solidFill>
              </a:rPr>
              <a:t>Lesson</a:t>
            </a:r>
            <a:r>
              <a:rPr lang="nl-NL" b="1" i="1" dirty="0" smtClean="0">
                <a:solidFill>
                  <a:schemeClr val="accent3">
                    <a:lumMod val="50000"/>
                  </a:schemeClr>
                </a:solidFill>
              </a:rPr>
              <a:t> plan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Athens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Sparta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Explain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Terms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!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Pelopponesian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War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Ending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4000" dirty="0" err="1" smtClean="0">
                <a:solidFill>
                  <a:schemeClr val="bg1"/>
                </a:solidFill>
              </a:rPr>
              <a:t>Lesson</a:t>
            </a:r>
            <a:r>
              <a:rPr lang="nl-NL" sz="4000" dirty="0" smtClean="0">
                <a:solidFill>
                  <a:schemeClr val="bg1"/>
                </a:solidFill>
              </a:rPr>
              <a:t> Goals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880320" y="2362012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How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local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organized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in Athens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Sparta?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6853" y="0"/>
            <a:ext cx="2097147" cy="1819275"/>
          </a:xfrm>
          <a:prstGeom prst="rect">
            <a:avLst/>
          </a:prstGeom>
        </p:spPr>
      </p:pic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Explain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terms</a:t>
            </a:r>
            <a:r>
              <a:rPr lang="nl-NL" dirty="0" smtClean="0">
                <a:solidFill>
                  <a:schemeClr val="bg1"/>
                </a:solidFill>
              </a:rPr>
              <a:t>!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Recap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Explain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terms</a:t>
            </a:r>
            <a:r>
              <a:rPr lang="nl-NL" dirty="0" smtClean="0">
                <a:solidFill>
                  <a:schemeClr val="bg1"/>
                </a:solidFill>
              </a:rPr>
              <a:t>!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8" name="Tabel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868815"/>
              </p:ext>
            </p:extLst>
          </p:nvPr>
        </p:nvGraphicFramePr>
        <p:xfrm>
          <a:off x="2866578" y="4433664"/>
          <a:ext cx="6096000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Women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Received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education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not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receive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education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Worked</a:t>
                      </a:r>
                      <a:r>
                        <a:rPr lang="nl-NL" dirty="0" smtClean="0"/>
                        <a:t> on </a:t>
                      </a:r>
                      <a:r>
                        <a:rPr lang="nl-NL" dirty="0" err="1" smtClean="0"/>
                        <a:t>the</a:t>
                      </a:r>
                      <a:r>
                        <a:rPr lang="nl-NL" dirty="0" smtClean="0"/>
                        <a:t> lands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We’re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raised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to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become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wives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Provided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income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(in </a:t>
                      </a:r>
                      <a:r>
                        <a:rPr lang="nl-NL" dirty="0" err="1" smtClean="0"/>
                        <a:t>rich</a:t>
                      </a:r>
                      <a:r>
                        <a:rPr lang="nl-NL" dirty="0" smtClean="0"/>
                        <a:t> families) </a:t>
                      </a:r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head</a:t>
                      </a:r>
                      <a:r>
                        <a:rPr lang="nl-NL" baseline="0" dirty="0" smtClean="0"/>
                        <a:t> of </a:t>
                      </a:r>
                      <a:r>
                        <a:rPr lang="nl-NL" baseline="0" dirty="0" err="1" smtClean="0"/>
                        <a:t>the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household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Do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alot</a:t>
                      </a:r>
                      <a:r>
                        <a:rPr lang="nl-NL" baseline="0" dirty="0" smtClean="0"/>
                        <a:t> of </a:t>
                      </a:r>
                      <a:r>
                        <a:rPr lang="nl-NL" baseline="0" dirty="0" err="1" smtClean="0"/>
                        <a:t>sports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We’re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allowed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to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marry</a:t>
                      </a:r>
                      <a:r>
                        <a:rPr lang="nl-NL" dirty="0" smtClean="0"/>
                        <a:t> at 14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195534"/>
              </p:ext>
            </p:extLst>
          </p:nvPr>
        </p:nvGraphicFramePr>
        <p:xfrm>
          <a:off x="2854002" y="1340093"/>
          <a:ext cx="60960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Men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Women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At </a:t>
                      </a:r>
                      <a:r>
                        <a:rPr lang="nl-NL" dirty="0" err="1" smtClean="0"/>
                        <a:t>age</a:t>
                      </a:r>
                      <a:r>
                        <a:rPr lang="nl-NL" dirty="0" smtClean="0"/>
                        <a:t> 7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were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conscripted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Married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between</a:t>
                      </a:r>
                      <a:r>
                        <a:rPr lang="nl-NL" dirty="0" smtClean="0"/>
                        <a:t> 18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20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Received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harsh</a:t>
                      </a:r>
                      <a:r>
                        <a:rPr lang="nl-NL" dirty="0" smtClean="0"/>
                        <a:t> military training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Received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also</a:t>
                      </a:r>
                      <a:r>
                        <a:rPr lang="nl-NL" baseline="0" dirty="0" smtClean="0"/>
                        <a:t> a </a:t>
                      </a:r>
                      <a:r>
                        <a:rPr lang="nl-NL" baseline="0" dirty="0" err="1" smtClean="0"/>
                        <a:t>harsh</a:t>
                      </a:r>
                      <a:r>
                        <a:rPr lang="nl-NL" baseline="0" dirty="0" smtClean="0"/>
                        <a:t> military training </a:t>
                      </a:r>
                      <a:r>
                        <a:rPr lang="nl-NL" baseline="0" dirty="0" err="1" smtClean="0"/>
                        <a:t>to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defend</a:t>
                      </a:r>
                      <a:r>
                        <a:rPr lang="nl-NL" baseline="0" dirty="0" smtClean="0"/>
                        <a:t> Sparta </a:t>
                      </a:r>
                      <a:r>
                        <a:rPr lang="nl-NL" baseline="0" dirty="0" err="1" smtClean="0"/>
                        <a:t>when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</a:t>
                      </a:r>
                      <a:r>
                        <a:rPr lang="nl-NL" baseline="0" dirty="0" smtClean="0"/>
                        <a:t> men </a:t>
                      </a:r>
                      <a:r>
                        <a:rPr lang="nl-NL" baseline="0" dirty="0" err="1" smtClean="0"/>
                        <a:t>were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gone</a:t>
                      </a:r>
                      <a:endParaRPr lang="nl-N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When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were</a:t>
                      </a:r>
                      <a:r>
                        <a:rPr lang="nl-NL" dirty="0" smtClean="0"/>
                        <a:t> 30 </a:t>
                      </a:r>
                      <a:r>
                        <a:rPr lang="nl-NL" dirty="0" err="1" smtClean="0"/>
                        <a:t>and</a:t>
                      </a:r>
                      <a:r>
                        <a:rPr lang="nl-NL" dirty="0" smtClean="0"/>
                        <a:t> </a:t>
                      </a:r>
                      <a:r>
                        <a:rPr lang="nl-NL" dirty="0" err="1" smtClean="0"/>
                        <a:t>done</a:t>
                      </a:r>
                      <a:r>
                        <a:rPr lang="nl-NL" dirty="0" smtClean="0"/>
                        <a:t> well </a:t>
                      </a:r>
                      <a:r>
                        <a:rPr lang="nl-NL" dirty="0" err="1" smtClean="0"/>
                        <a:t>they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were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given</a:t>
                      </a:r>
                      <a:r>
                        <a:rPr lang="nl-NL" baseline="0" dirty="0" smtClean="0"/>
                        <a:t> a piece of land </a:t>
                      </a:r>
                      <a:r>
                        <a:rPr lang="nl-NL" baseline="0" dirty="0" err="1" smtClean="0"/>
                        <a:t>with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slaves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Did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not</a:t>
                      </a:r>
                      <a:r>
                        <a:rPr lang="nl-NL" baseline="0" dirty="0" smtClean="0"/>
                        <a:t> do </a:t>
                      </a:r>
                      <a:r>
                        <a:rPr lang="nl-NL" baseline="0" dirty="0" err="1" smtClean="0"/>
                        <a:t>household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baseline="0" dirty="0" err="1" smtClean="0"/>
                        <a:t>themselves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Athens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Explain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terms</a:t>
            </a:r>
            <a:r>
              <a:rPr lang="nl-NL" dirty="0" smtClean="0">
                <a:solidFill>
                  <a:schemeClr val="bg1"/>
                </a:solidFill>
              </a:rPr>
              <a:t>!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Tijdelijke aanduiding voor inhoud 2"/>
          <p:cNvSpPr txBox="1">
            <a:spLocks/>
          </p:cNvSpPr>
          <p:nvPr/>
        </p:nvSpPr>
        <p:spPr>
          <a:xfrm>
            <a:off x="2843808" y="1136528"/>
            <a:ext cx="6263680" cy="5323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nl-NL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Before</a:t>
            </a:r>
            <a:r>
              <a:rPr kumimoji="0" lang="nl-NL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508 BC: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Poleis (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city-states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)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monarchies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ruled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1 man (a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king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).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also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a council of elders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helped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him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govern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his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The wars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between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Poleis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fought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heavily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armored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men;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These men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rich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enough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pay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own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armor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In return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protecting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Polis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received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political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This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forming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Aristoi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Aristocracy</a:t>
            </a:r>
            <a:endParaRPr lang="nl-NL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6840" y="160337"/>
            <a:ext cx="2829000" cy="1063292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75000"/>
                  </a:schemeClr>
                </a:solidFill>
              </a:rPr>
              <a:t>Athens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3" name="Tijdelijke aanduiding voor inhoud 2"/>
          <p:cNvSpPr txBox="1">
            <a:spLocks/>
          </p:cNvSpPr>
          <p:nvPr/>
        </p:nvSpPr>
        <p:spPr>
          <a:xfrm>
            <a:off x="9830" y="148038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Explain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terms</a:t>
            </a:r>
            <a:r>
              <a:rPr lang="nl-NL" dirty="0" smtClean="0">
                <a:solidFill>
                  <a:schemeClr val="bg1"/>
                </a:solidFill>
              </a:rPr>
              <a:t>!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4211960" y="4797152"/>
            <a:ext cx="2843086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National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citizens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over 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Decide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on war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peace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Conclude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Alliances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Approve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reject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bills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May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use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ostracism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”</a:t>
            </a:r>
            <a:endParaRPr lang="nl-N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Gebogen PIJL-OMHOOG 6"/>
          <p:cNvSpPr/>
          <p:nvPr/>
        </p:nvSpPr>
        <p:spPr>
          <a:xfrm flipH="1">
            <a:off x="3275856" y="3933056"/>
            <a:ext cx="864096" cy="202766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Gebogen PIJL-OMHOOG 9"/>
          <p:cNvSpPr/>
          <p:nvPr/>
        </p:nvSpPr>
        <p:spPr>
          <a:xfrm>
            <a:off x="7236296" y="3933056"/>
            <a:ext cx="884934" cy="202766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PIJL-OMLAAG 7"/>
          <p:cNvSpPr/>
          <p:nvPr/>
        </p:nvSpPr>
        <p:spPr>
          <a:xfrm rot="10800000">
            <a:off x="5413413" y="4133867"/>
            <a:ext cx="484632" cy="5351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Tekstvak 8"/>
          <p:cNvSpPr txBox="1"/>
          <p:nvPr/>
        </p:nvSpPr>
        <p:spPr>
          <a:xfrm>
            <a:off x="3004805" y="3286725"/>
            <a:ext cx="1082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Elect 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1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year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12395" y="3477656"/>
            <a:ext cx="1754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Elect 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1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year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lots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7061025" y="3286724"/>
            <a:ext cx="17547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Elect 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1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year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lots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PIJL-OMLAAG 16"/>
          <p:cNvSpPr/>
          <p:nvPr/>
        </p:nvSpPr>
        <p:spPr>
          <a:xfrm rot="10800000">
            <a:off x="5391187" y="2247914"/>
            <a:ext cx="484632" cy="5508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4892538" y="2862785"/>
            <a:ext cx="152638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Council of 500</a:t>
            </a: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Prepare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bills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4751161" y="1814515"/>
            <a:ext cx="1816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Elect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each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month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409513" y="1043729"/>
            <a:ext cx="2447979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Day-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day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50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2548037" y="2521003"/>
            <a:ext cx="204825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10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generals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Lead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army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fleet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7181635" y="2521002"/>
            <a:ext cx="151355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Judges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Punish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21" name="Rechte verbindingslijn met pijl 20"/>
          <p:cNvCxnSpPr/>
          <p:nvPr/>
        </p:nvCxnSpPr>
        <p:spPr>
          <a:xfrm flipH="1">
            <a:off x="2339752" y="6381328"/>
            <a:ext cx="2256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AutoShape 2" descr="Afbeeldingsresultaat voor ostracisme"/>
          <p:cNvSpPr>
            <a:spLocks noChangeAspect="1" noChangeArrowheads="1"/>
          </p:cNvSpPr>
          <p:nvPr/>
        </p:nvSpPr>
        <p:spPr bwMode="auto">
          <a:xfrm>
            <a:off x="395536" y="491979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23" name="AutoShape 4" descr="Afbeeldingsresultaat voor ostracism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Gerelateerde afbeeld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762" y="5224595"/>
            <a:ext cx="2234990" cy="157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353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8" grpId="0" animBg="1"/>
      <p:bldP spid="9" grpId="0"/>
      <p:bldP spid="15" grpId="0"/>
      <p:bldP spid="16" grpId="0"/>
      <p:bldP spid="17" grpId="0" animBg="1"/>
      <p:bldP spid="11" grpId="0" animBg="1"/>
      <p:bldP spid="12" grpId="0"/>
      <p:bldP spid="18" grpId="0" animBg="1"/>
      <p:bldP spid="3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18757" y="142068"/>
            <a:ext cx="8229600" cy="1143000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Sparta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Explain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terms</a:t>
            </a:r>
            <a:r>
              <a:rPr lang="nl-NL" dirty="0" smtClean="0">
                <a:solidFill>
                  <a:schemeClr val="bg1"/>
                </a:solidFill>
              </a:rPr>
              <a:t>!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kstvak 1"/>
          <p:cNvSpPr txBox="1"/>
          <p:nvPr/>
        </p:nvSpPr>
        <p:spPr>
          <a:xfrm>
            <a:off x="5084208" y="6368111"/>
            <a:ext cx="106554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Spartan’s</a:t>
            </a:r>
            <a:endParaRPr lang="nl-NL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PIJL-OMLAAG 7"/>
          <p:cNvSpPr/>
          <p:nvPr/>
        </p:nvSpPr>
        <p:spPr>
          <a:xfrm rot="10800000">
            <a:off x="5374666" y="5777862"/>
            <a:ext cx="484632" cy="5351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4012316" y="3873406"/>
            <a:ext cx="340905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National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men over 30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done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military training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Decide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on war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peace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Conclude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Alliances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Approve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reject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bills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PIJL-OMLAAG 13"/>
          <p:cNvSpPr/>
          <p:nvPr/>
        </p:nvSpPr>
        <p:spPr>
          <a:xfrm rot="10800000">
            <a:off x="5292080" y="2500404"/>
            <a:ext cx="484632" cy="1000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ekstvak 3"/>
          <p:cNvSpPr txBox="1"/>
          <p:nvPr/>
        </p:nvSpPr>
        <p:spPr>
          <a:xfrm>
            <a:off x="4738984" y="2131072"/>
            <a:ext cx="159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Elect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1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year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310405" y="1357404"/>
            <a:ext cx="2447979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Day-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day</a:t>
            </a:r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5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Gebogen PIJL-OMHOOG 15"/>
          <p:cNvSpPr/>
          <p:nvPr/>
        </p:nvSpPr>
        <p:spPr>
          <a:xfrm flipH="1">
            <a:off x="3331639" y="3743017"/>
            <a:ext cx="588130" cy="2625094"/>
          </a:xfrm>
          <a:prstGeom prst="bentUpArrow">
            <a:avLst>
              <a:gd name="adj1" fmla="val 25000"/>
              <a:gd name="adj2" fmla="val 28817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ekstvak 16"/>
          <p:cNvSpPr txBox="1"/>
          <p:nvPr/>
        </p:nvSpPr>
        <p:spPr>
          <a:xfrm>
            <a:off x="2485304" y="3003167"/>
            <a:ext cx="204825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2 Kings</a:t>
            </a:r>
          </a:p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Lead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army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fleet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2974343" y="6368111"/>
            <a:ext cx="1181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Hereditary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Gebogen PIJL-OMHOOG 18"/>
          <p:cNvSpPr/>
          <p:nvPr/>
        </p:nvSpPr>
        <p:spPr>
          <a:xfrm>
            <a:off x="7513914" y="3743017"/>
            <a:ext cx="617946" cy="119815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ekstvak 19"/>
          <p:cNvSpPr txBox="1"/>
          <p:nvPr/>
        </p:nvSpPr>
        <p:spPr>
          <a:xfrm>
            <a:off x="6407082" y="2186906"/>
            <a:ext cx="2660857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Council of Elders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28 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60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years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older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Advise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kings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Day-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-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day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8135174" y="4581128"/>
            <a:ext cx="828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Elect </a:t>
            </a:r>
          </a:p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For life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14" grpId="0" animBg="1"/>
      <p:bldP spid="4" grpId="0"/>
      <p:bldP spid="15" grpId="0" animBg="1"/>
      <p:bldP spid="16" grpId="0" animBg="1"/>
      <p:bldP spid="17" grpId="0" animBg="1"/>
      <p:bldP spid="6" grpId="0"/>
      <p:bldP spid="19" grpId="0" animBg="1"/>
      <p:bldP spid="20" grpId="0" animBg="1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1187624" y="-57551"/>
            <a:ext cx="765353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Explain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Terms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!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>
                <a:solidFill>
                  <a:schemeClr val="bg1"/>
                </a:solidFill>
              </a:rPr>
              <a:t>Explain</a:t>
            </a:r>
            <a:r>
              <a:rPr lang="nl-NL" b="1" i="1" dirty="0">
                <a:solidFill>
                  <a:schemeClr val="bg1"/>
                </a:solidFill>
              </a:rPr>
              <a:t> </a:t>
            </a:r>
            <a:r>
              <a:rPr lang="nl-NL" b="1" i="1" dirty="0" err="1">
                <a:solidFill>
                  <a:schemeClr val="bg1"/>
                </a:solidFill>
              </a:rPr>
              <a:t>the</a:t>
            </a:r>
            <a:r>
              <a:rPr lang="nl-NL" b="1" i="1" dirty="0">
                <a:solidFill>
                  <a:schemeClr val="bg1"/>
                </a:solidFill>
              </a:rPr>
              <a:t> </a:t>
            </a:r>
            <a:r>
              <a:rPr lang="nl-NL" b="1" i="1" dirty="0" err="1">
                <a:solidFill>
                  <a:schemeClr val="bg1"/>
                </a:solidFill>
              </a:rPr>
              <a:t>terms</a:t>
            </a:r>
            <a:r>
              <a:rPr lang="nl-NL" b="1" i="1" dirty="0" smtClean="0">
                <a:solidFill>
                  <a:schemeClr val="bg1"/>
                </a:solidFill>
              </a:rPr>
              <a:t>!</a:t>
            </a:r>
            <a:endParaRPr kumimoji="0" lang="nl-NL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849463" y="1905819"/>
            <a:ext cx="61698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forbidden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word!</a:t>
            </a:r>
          </a:p>
          <a:p>
            <a:endParaRPr lang="nl-NL" sz="2000" b="1" dirty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In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groups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4-5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5-10 minutes;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1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group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takes a term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tries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explain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group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have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guess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wich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term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was;</a:t>
            </a:r>
          </a:p>
        </p:txBody>
      </p:sp>
      <p:pic>
        <p:nvPicPr>
          <p:cNvPr id="3074" name="Picture 2" descr="https://pleinm.files.wordpress.com/2015/10/verboden-woo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33056"/>
            <a:ext cx="2117352" cy="2117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248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611560" y="-5755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Pelopponesian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War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ijdelijke aanduiding voor inhoud 2"/>
          <p:cNvSpPr txBox="1">
            <a:spLocks/>
          </p:cNvSpPr>
          <p:nvPr/>
        </p:nvSpPr>
        <p:spPr>
          <a:xfrm>
            <a:off x="0" y="1916832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Introduction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magister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</a:t>
            </a: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plan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Question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Athens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nl-NL" dirty="0" smtClean="0">
                <a:solidFill>
                  <a:schemeClr val="bg1"/>
                </a:solidFill>
              </a:rPr>
              <a:t>Sparta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Explain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the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terms</a:t>
            </a:r>
            <a:r>
              <a:rPr lang="nl-NL" dirty="0" smtClean="0">
                <a:solidFill>
                  <a:schemeClr val="bg1"/>
                </a:solidFill>
              </a:rPr>
              <a:t>!</a:t>
            </a:r>
            <a:endParaRPr kumimoji="0" lang="nl-NL" sz="180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Pelopponesian</a:t>
            </a:r>
            <a:endParaRPr kumimoji="0" lang="en-US" sz="18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Recap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notes</a:t>
            </a: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Homework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nl-NL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Ending</a:t>
            </a:r>
            <a:endParaRPr kumimoji="0" lang="nl-NL" sz="18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849463" y="1905819"/>
            <a:ext cx="616989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Pelopponasian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War 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is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called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area in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wich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Spartan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Polis was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located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It was a war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between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Sparta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Athens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was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fought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decide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which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Polis was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strongest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After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30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years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Spartans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won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destroy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Athens power. Athens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Sparta lost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alot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power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never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really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recovered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2" name="Actieknop: Film 1">
            <a:hlinkClick r:id="rId2" highlightClick="1"/>
          </p:cNvPr>
          <p:cNvSpPr/>
          <p:nvPr/>
        </p:nvSpPr>
        <p:spPr>
          <a:xfrm>
            <a:off x="7092280" y="5157192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712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937</TotalTime>
  <Words>801</Words>
  <Application>Microsoft Office PowerPoint</Application>
  <PresentationFormat>Diavoorstelling (4:3)</PresentationFormat>
  <Paragraphs>244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Office-thema</vt:lpstr>
      <vt:lpstr>The age of Greeks and romans</vt:lpstr>
      <vt:lpstr>Lesson Plan</vt:lpstr>
      <vt:lpstr>Lesson Goals</vt:lpstr>
      <vt:lpstr>Recap</vt:lpstr>
      <vt:lpstr>Athens</vt:lpstr>
      <vt:lpstr>Athens</vt:lpstr>
      <vt:lpstr>Sparta</vt:lpstr>
      <vt:lpstr>PowerPoint-presentatie</vt:lpstr>
      <vt:lpstr>PowerPoint-presentatie</vt:lpstr>
      <vt:lpstr>PowerPoint-presentatie</vt:lpstr>
      <vt:lpstr>Homework</vt:lpstr>
      <vt:lpstr>Ending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century of great change</dc:title>
  <dc:creator>Monique</dc:creator>
  <cp:lastModifiedBy>Paul de Haan</cp:lastModifiedBy>
  <cp:revision>99</cp:revision>
  <dcterms:created xsi:type="dcterms:W3CDTF">2016-08-23T07:40:09Z</dcterms:created>
  <dcterms:modified xsi:type="dcterms:W3CDTF">2019-08-04T18:24:57Z</dcterms:modified>
</cp:coreProperties>
</file>